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336" r:id="rId6"/>
    <p:sldId id="338" r:id="rId7"/>
    <p:sldId id="341" r:id="rId8"/>
    <p:sldId id="342" r:id="rId9"/>
    <p:sldId id="340" r:id="rId10"/>
    <p:sldId id="345" r:id="rId11"/>
    <p:sldId id="346" r:id="rId12"/>
    <p:sldId id="335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00150-3982-3843-B9EB-55AC15745A63}" v="42" dt="2021-01-05T14:22:47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41"/>
    <p:restoredTop sz="94944"/>
  </p:normalViewPr>
  <p:slideViewPr>
    <p:cSldViewPr snapToGrid="0">
      <p:cViewPr varScale="1">
        <p:scale>
          <a:sx n="72" d="100"/>
          <a:sy n="72" d="100"/>
        </p:scale>
        <p:origin x="216" y="8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D85C-2ABF-4D96-8AB9-82E95625B5FE}" type="datetimeFigureOut">
              <a:rPr lang="en-US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733FB-312A-45BB-BB89-6DE9ACC6A95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0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33FB-312A-45BB-BB89-6DE9ACC6A9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5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A955-523E-4FE8-A781-DD5CF10B5494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FB3D-3DB7-4BB5-B8B1-C7F71105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Transcribe@s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cription.si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ZU38yWkOiQ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transcription.si.edu/user/login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transcription.si.edu/tips" TargetMode="External"/><Relationship Id="rId10" Type="http://schemas.openxmlformats.org/officeDocument/2006/relationships/image" Target="../media/image11.svg"/><Relationship Id="rId4" Type="http://schemas.openxmlformats.org/officeDocument/2006/relationships/hyperlink" Target="https://transcription.si.edu/projects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ZU38yWkOiQ" TargetMode="External"/><Relationship Id="rId2" Type="http://schemas.openxmlformats.org/officeDocument/2006/relationships/hyperlink" Target="https://transcription.si.edu/instruction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ranscription.si.edu/articles/review-us-shared-tips-review-process" TargetMode="External"/><Relationship Id="rId4" Type="http://schemas.openxmlformats.org/officeDocument/2006/relationships/hyperlink" Target="https://transcription.si.edu/instructions#revie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cription.si.edu/t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nscribe@s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112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+mn-lt"/>
              </a:rPr>
              <a:t>Smithsonian Transcription Center </a:t>
            </a:r>
            <a:r>
              <a:rPr lang="en-US" sz="7200" dirty="0">
                <a:latin typeface="+mn-lt"/>
                <a:ea typeface="Adobe Ming Std L" panose="02020300000000000000" pitchFamily="18" charset="-128"/>
              </a:rPr>
              <a:t>Transcribe-a-thon 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05E3C58-DE61-1C4C-8FB9-7F575BF4F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1886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[[organization hosting]]</a:t>
            </a:r>
          </a:p>
          <a:p>
            <a:r>
              <a:rPr lang="en-US" sz="2800" b="1" dirty="0">
                <a:cs typeface="Arial" panose="020B0604020202020204" pitchFamily="34" charset="0"/>
              </a:rPr>
              <a:t>[[date]]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0EEF51-38A6-4782-97AD-9B4427381DB6}"/>
              </a:ext>
            </a:extLst>
          </p:cNvPr>
          <p:cNvCxnSpPr/>
          <p:nvPr/>
        </p:nvCxnSpPr>
        <p:spPr>
          <a:xfrm>
            <a:off x="930111" y="2948123"/>
            <a:ext cx="10331778" cy="0"/>
          </a:xfrm>
          <a:prstGeom prst="line">
            <a:avLst/>
          </a:prstGeom>
          <a:ln w="38100">
            <a:solidFill>
              <a:srgbClr val="00A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CE47188-365C-DC4F-9E34-90E567525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839"/>
          <a:stretch/>
        </p:blipFill>
        <p:spPr>
          <a:xfrm>
            <a:off x="4654060" y="4216985"/>
            <a:ext cx="2883877" cy="23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52" y="26689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latin typeface="Century Gothic" panose="020B0502020202020204" pitchFamily="34" charset="0"/>
                <a:ea typeface="Adobe Ming Std L" panose="02020300000000000000" pitchFamily="18" charset="-128"/>
                <a:hlinkClick r:id="rId2"/>
              </a:rPr>
            </a:br>
            <a:br>
              <a:rPr lang="en-US" sz="4000" dirty="0">
                <a:latin typeface="Century Gothic" panose="020B0502020202020204" pitchFamily="34" charset="0"/>
                <a:ea typeface="Adobe Ming Std L" panose="02020300000000000000" pitchFamily="18" charset="-128"/>
                <a:hlinkClick r:id="rId2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  <a:hlinkClick r:id="rId2"/>
              </a:rPr>
              <a:t>Transcribe@si.edu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</a:rPr>
              <a:t>Share your experience!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</a:rPr>
              <a:t>@</a:t>
            </a:r>
            <a:r>
              <a:rPr lang="en-US" dirty="0" err="1">
                <a:latin typeface="+mn-lt"/>
                <a:ea typeface="Adobe Ming Std L" panose="02020300000000000000" pitchFamily="18" charset="-128"/>
              </a:rPr>
              <a:t>TranscribeSI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</a:rPr>
              <a:t>@</a:t>
            </a:r>
            <a:r>
              <a:rPr lang="en-US" dirty="0" err="1">
                <a:latin typeface="+mn-lt"/>
                <a:ea typeface="Adobe Ming Std L" panose="02020300000000000000" pitchFamily="18" charset="-128"/>
              </a:rPr>
              <a:t>smithsoniantranscriptioncenter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</a:rPr>
              <a:t>#</a:t>
            </a:r>
            <a:r>
              <a:rPr lang="en-US" dirty="0" err="1">
                <a:latin typeface="+mn-lt"/>
                <a:ea typeface="Adobe Ming Std L" panose="02020300000000000000" pitchFamily="18" charset="-128"/>
              </a:rPr>
              <a:t>WhyITranscribe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</a:rPr>
              <a:t>#</a:t>
            </a:r>
            <a:r>
              <a:rPr lang="en-US" dirty="0" err="1">
                <a:latin typeface="+mn-lt"/>
                <a:ea typeface="Adobe Ming Std L" panose="02020300000000000000" pitchFamily="18" charset="-128"/>
              </a:rPr>
              <a:t>MyTCDiscovery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r>
              <a:rPr lang="en-US" dirty="0">
                <a:latin typeface="+mn-lt"/>
                <a:ea typeface="Adobe Ming Std L" panose="02020300000000000000" pitchFamily="18" charset="-128"/>
              </a:rPr>
              <a:t>#</a:t>
            </a:r>
            <a:r>
              <a:rPr lang="en-US" dirty="0" err="1">
                <a:latin typeface="+mn-lt"/>
                <a:ea typeface="Adobe Ming Std L" panose="02020300000000000000" pitchFamily="18" charset="-128"/>
              </a:rPr>
              <a:t>Volunpeers</a:t>
            </a:r>
            <a:br>
              <a:rPr lang="en-US" dirty="0">
                <a:latin typeface="+mn-lt"/>
                <a:ea typeface="Adobe Ming Std L" panose="02020300000000000000" pitchFamily="18" charset="-128"/>
              </a:rPr>
            </a:br>
            <a:br>
              <a:rPr lang="en-US" sz="4000" dirty="0">
                <a:latin typeface="Century Gothic" panose="020B0502020202020204" pitchFamily="34" charset="0"/>
                <a:ea typeface="Adobe Ming Std L" panose="02020300000000000000" pitchFamily="18" charset="-128"/>
              </a:rPr>
            </a:br>
            <a:endParaRPr lang="en-US" sz="4000" dirty="0">
              <a:latin typeface="Century Gothic" panose="020B0502020202020204" pitchFamily="34" charset="0"/>
              <a:ea typeface="Adobe Ming Std L" panose="02020300000000000000" pitchFamily="18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47DD17-1267-6140-BDC0-A3A6F459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72" y="3429000"/>
            <a:ext cx="656919" cy="6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7A11C14-F859-F042-BAF1-1EAE325F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09" y="3428999"/>
            <a:ext cx="656919" cy="6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E7D0856-1877-B847-9855-74A14E5F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30" y="2410366"/>
            <a:ext cx="724172" cy="5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Smithsonian Transcription Center </a:t>
            </a:r>
          </a:p>
        </p:txBody>
      </p:sp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05A705-D424-F94C-94DD-9DC01827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70" y="1492319"/>
            <a:ext cx="10116457" cy="42426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D22FD2-D4AF-9B4F-BB83-6F7F8336175D}"/>
              </a:ext>
            </a:extLst>
          </p:cNvPr>
          <p:cNvSpPr/>
          <p:nvPr/>
        </p:nvSpPr>
        <p:spPr>
          <a:xfrm>
            <a:off x="4437103" y="5846857"/>
            <a:ext cx="3013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transcription.si.edu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747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7D88C-AC5D-9F42-BADE-0EA46761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32" y="1825623"/>
            <a:ext cx="52729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Founded in 2013, the Smithsonian Transcription Center is a website inviting the public to collaboratively transcribe, review, and explore, digitized Smithsonian collections. This work makes our historic materials more readable, accessible, and text-searchable across our online databases and other major search engines.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88A1E9-A49D-4841-B7B8-CD1CAC591F29}"/>
              </a:ext>
            </a:extLst>
          </p:cNvPr>
          <p:cNvSpPr txBox="1">
            <a:spLocks/>
          </p:cNvSpPr>
          <p:nvPr/>
        </p:nvSpPr>
        <p:spPr>
          <a:xfrm>
            <a:off x="4145623" y="1825623"/>
            <a:ext cx="3753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361CA-ED42-9A42-9FB8-F6939037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12" y="1978176"/>
            <a:ext cx="6118467" cy="37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3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108" y="205784"/>
            <a:ext cx="3780692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Impact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7D88C-AC5D-9F42-BADE-0EA46761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2777" y="1253331"/>
            <a:ext cx="4357848" cy="4923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Transcription enables: </a:t>
            </a:r>
          </a:p>
          <a:p>
            <a:r>
              <a:rPr lang="en-US" sz="3200" dirty="0"/>
              <a:t>New discoveries</a:t>
            </a:r>
          </a:p>
          <a:p>
            <a:r>
              <a:rPr lang="en-US" sz="3200" dirty="0"/>
              <a:t>Enhanced access to historic collections</a:t>
            </a:r>
          </a:p>
          <a:p>
            <a:r>
              <a:rPr lang="en-US" sz="3200" dirty="0"/>
              <a:t>Keyword-level searchability </a:t>
            </a:r>
          </a:p>
          <a:p>
            <a:r>
              <a:rPr lang="en-US" sz="3200" dirty="0"/>
              <a:t>Connections across collections inside (and outside!) the Smithsonian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88A1E9-A49D-4841-B7B8-CD1CAC591F29}"/>
              </a:ext>
            </a:extLst>
          </p:cNvPr>
          <p:cNvSpPr txBox="1">
            <a:spLocks/>
          </p:cNvSpPr>
          <p:nvPr/>
        </p:nvSpPr>
        <p:spPr>
          <a:xfrm>
            <a:off x="4145623" y="1825623"/>
            <a:ext cx="3753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DD2B8F-812E-2A4C-841A-4EF02FA99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6" y="365125"/>
            <a:ext cx="3292350" cy="41590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B9151FA-C973-E645-8191-50B5A12B8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28" y="2569804"/>
            <a:ext cx="3778701" cy="392307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41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6EE0-9407-244C-9537-2C19A8AC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Introductory Video </a:t>
            </a:r>
          </a:p>
        </p:txBody>
      </p:sp>
      <p:pic>
        <p:nvPicPr>
          <p:cNvPr id="5" name="Online Media 4" descr="Sign Up &amp; Transcribe: An Introduction to the Smithsonian Transcription Center">
            <a:hlinkClick r:id="" action="ppaction://media"/>
            <a:extLst>
              <a:ext uri="{FF2B5EF4-FFF2-40B4-BE49-F238E27FC236}">
                <a16:creationId xmlns:a16="http://schemas.microsoft.com/office/drawing/2014/main" id="{079B1305-74D3-E34D-A50E-0DB88C81618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92669" y="2022159"/>
            <a:ext cx="6406662" cy="36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dirty="0">
                <a:latin typeface="+mn-lt"/>
              </a:rPr>
              <a:t>Getting Started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7D88C-AC5D-9F42-BADE-0EA46761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068" y="1825623"/>
            <a:ext cx="4023196" cy="43513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1: Register for an account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transcription.si.edu/user/login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E7F115-7F1E-8543-A3C2-FED9EDC4F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820" y="1825623"/>
            <a:ext cx="4151823" cy="43513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3: Explore Projects 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transcription.si.edu/projects</a:t>
            </a:r>
            <a:endParaRPr lang="en-US" sz="240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88A1E9-A49D-4841-B7B8-CD1CAC591F29}"/>
              </a:ext>
            </a:extLst>
          </p:cNvPr>
          <p:cNvSpPr txBox="1">
            <a:spLocks/>
          </p:cNvSpPr>
          <p:nvPr/>
        </p:nvSpPr>
        <p:spPr>
          <a:xfrm>
            <a:off x="4145623" y="1825623"/>
            <a:ext cx="3753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Step 2: Review Instructions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hlinkClick r:id="rId5"/>
              </a:rPr>
              <a:t>transcription.si.edu/tips </a:t>
            </a:r>
            <a:endParaRPr lang="en-US" sz="2400" dirty="0"/>
          </a:p>
        </p:txBody>
      </p:sp>
      <p:pic>
        <p:nvPicPr>
          <p:cNvPr id="1030" name="Picture 6" descr="Sign Up Newsletter Svg Png Icon Free Download (#543703) - OnlineWebFonts.COM">
            <a:extLst>
              <a:ext uri="{FF2B5EF4-FFF2-40B4-BE49-F238E27FC236}">
                <a16:creationId xmlns:a16="http://schemas.microsoft.com/office/drawing/2014/main" id="{08F0C3B8-A839-3243-8833-2A260206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74" y="3110919"/>
            <a:ext cx="1981394" cy="17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Scroll with solid fill">
            <a:extLst>
              <a:ext uri="{FF2B5EF4-FFF2-40B4-BE49-F238E27FC236}">
                <a16:creationId xmlns:a16="http://schemas.microsoft.com/office/drawing/2014/main" id="{BAE10A06-30E1-7247-A229-2BBE8E254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4568" y="3241501"/>
            <a:ext cx="906325" cy="906325"/>
          </a:xfrm>
          <a:prstGeom prst="rect">
            <a:avLst/>
          </a:prstGeom>
        </p:spPr>
      </p:pic>
      <p:pic>
        <p:nvPicPr>
          <p:cNvPr id="21" name="Graphic 20" descr="Laptop with solid fill">
            <a:extLst>
              <a:ext uri="{FF2B5EF4-FFF2-40B4-BE49-F238E27FC236}">
                <a16:creationId xmlns:a16="http://schemas.microsoft.com/office/drawing/2014/main" id="{39C8D810-61B0-B040-89F8-30C397AA5F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0823" y="2414170"/>
            <a:ext cx="2933814" cy="2933814"/>
          </a:xfrm>
          <a:prstGeom prst="rect">
            <a:avLst/>
          </a:prstGeom>
        </p:spPr>
      </p:pic>
      <p:pic>
        <p:nvPicPr>
          <p:cNvPr id="23" name="Graphic 22" descr="Clipboard Checked with solid fill">
            <a:extLst>
              <a:ext uri="{FF2B5EF4-FFF2-40B4-BE49-F238E27FC236}">
                <a16:creationId xmlns:a16="http://schemas.microsoft.com/office/drawing/2014/main" id="{9D7436FB-777C-EB47-AC1B-F81ECA41B2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33270" y="2818348"/>
            <a:ext cx="2125459" cy="21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CA83-0EC7-9248-84A9-2CD1E014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962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Step 4: Transcribe or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8C5C7-D764-F44B-AAD1-B7925F67B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3"/>
            <a:ext cx="5157787" cy="8239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500" dirty="0"/>
              <a:t>Transcribe</a:t>
            </a:r>
          </a:p>
          <a:p>
            <a:pPr algn="ctr"/>
            <a:r>
              <a:rPr lang="en-US" sz="3600" dirty="0"/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533CC-6A06-EC46-A8DB-9EFC675F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416233"/>
            <a:ext cx="5157787" cy="4074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Choose an ongoing project</a:t>
            </a:r>
          </a:p>
          <a:p>
            <a:r>
              <a:rPr lang="en-US" dirty="0"/>
              <a:t>To start -&gt; click the blue “Transcribe” button or scroll down to find pages (gray or red) labeled “Start/Continue Transcribing”</a:t>
            </a:r>
          </a:p>
          <a:p>
            <a:r>
              <a:rPr lang="en-US" dirty="0"/>
              <a:t>Type in the transcription box exactly what you see written in the original document</a:t>
            </a:r>
          </a:p>
          <a:p>
            <a:r>
              <a:rPr lang="en-US" dirty="0"/>
              <a:t> Helpful Resources: </a:t>
            </a:r>
          </a:p>
          <a:p>
            <a:pPr lvl="1"/>
            <a:r>
              <a:rPr lang="en-US" dirty="0">
                <a:hlinkClick r:id="rId2"/>
              </a:rPr>
              <a:t>General Instructions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Introductory Video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C9147-A1F5-7944-8F40-89A0FBFA3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9071" y="2416234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Chose an ongoing project</a:t>
            </a:r>
          </a:p>
          <a:p>
            <a:r>
              <a:rPr lang="en-US" dirty="0"/>
              <a:t>To start -&gt; click the orange “Review” button or scroll down to find pages (yellow) labeled “Needs Review”</a:t>
            </a:r>
          </a:p>
          <a:p>
            <a:r>
              <a:rPr lang="en-US" dirty="0"/>
              <a:t>Carefully compare the typed transcription with the original document, checking for any missed words or errors – if found, click “reopen for editing”</a:t>
            </a:r>
          </a:p>
          <a:p>
            <a:r>
              <a:rPr lang="en-US" dirty="0"/>
              <a:t>Helpful Resources: </a:t>
            </a:r>
          </a:p>
          <a:p>
            <a:pPr lvl="1"/>
            <a:r>
              <a:rPr lang="en-US" dirty="0">
                <a:hlinkClick r:id="rId4"/>
              </a:rPr>
              <a:t>Review instructions 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Review Tips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CB41F3-D6FB-B849-A990-D266A2AE0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26920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21943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64959A1-1001-D04E-9ECC-F038E146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57" y="139504"/>
            <a:ext cx="7957086" cy="65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When in Doubt: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207A07-63F1-43C9-B0F0-CBDB7470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505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latin typeface="Century Gothic"/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Review the overall TIPS page (including a helpful instructional video) -&gt; </a:t>
            </a:r>
            <a:r>
              <a:rPr lang="en-US" sz="3200" dirty="0">
                <a:ea typeface="+mn-lt"/>
                <a:cs typeface="+mn-lt"/>
                <a:hlinkClick r:id="rId3"/>
              </a:rPr>
              <a:t>https://transcription.si.edu/tips</a:t>
            </a:r>
            <a:endParaRPr lang="en-US" sz="32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Search for individual names, places, etc. within the TC “search” page or via Google OR click on the catalog record link in the project to learn more about the collection.</a:t>
            </a:r>
          </a:p>
          <a:p>
            <a:r>
              <a:rPr lang="en-US" sz="3200" dirty="0">
                <a:ea typeface="+mn-lt"/>
                <a:cs typeface="+mn-lt"/>
              </a:rPr>
              <a:t>Review other completed pages in the project you’re working on to see how others have done it.</a:t>
            </a:r>
          </a:p>
          <a:p>
            <a:r>
              <a:rPr lang="en-US" sz="3200" dirty="0">
                <a:ea typeface="+mn-lt"/>
                <a:cs typeface="+mn-lt"/>
              </a:rPr>
              <a:t>Stuck on a word? Type [[?]] and ”save”</a:t>
            </a:r>
          </a:p>
          <a:p>
            <a:r>
              <a:rPr lang="en-US" sz="3200" dirty="0">
                <a:ea typeface="+mn-lt"/>
                <a:cs typeface="+mn-lt"/>
              </a:rPr>
              <a:t>Reach out! Via the “Feedback button” or email at </a:t>
            </a:r>
            <a:r>
              <a:rPr lang="en-US" sz="3200" dirty="0">
                <a:ea typeface="+mn-lt"/>
                <a:cs typeface="+mn-lt"/>
                <a:hlinkClick r:id="rId4"/>
              </a:rPr>
              <a:t>transcribe@si.edu</a:t>
            </a:r>
            <a:endParaRPr lang="en-US" sz="3200" dirty="0">
              <a:ea typeface="+mn-lt"/>
              <a:cs typeface="+mn-lt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46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0E21D36CE6049B975ACF0D8875AEF" ma:contentTypeVersion="12" ma:contentTypeDescription="Create a new document." ma:contentTypeScope="" ma:versionID="7e20cc9119e2f7244af4e7d5e7118cd9">
  <xsd:schema xmlns:xsd="http://www.w3.org/2001/XMLSchema" xmlns:xs="http://www.w3.org/2001/XMLSchema" xmlns:p="http://schemas.microsoft.com/office/2006/metadata/properties" xmlns:ns3="6cfb9f73-1d24-4a25-8d27-69da8d3425c2" xmlns:ns4="fafa435a-9b6f-4120-acf9-e865911c4944" targetNamespace="http://schemas.microsoft.com/office/2006/metadata/properties" ma:root="true" ma:fieldsID="986274ab94c8fcc55c846ce6cdb66922" ns3:_="" ns4:_="">
    <xsd:import namespace="6cfb9f73-1d24-4a25-8d27-69da8d3425c2"/>
    <xsd:import namespace="fafa435a-9b6f-4120-acf9-e865911c4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b9f73-1d24-4a25-8d27-69da8d342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a435a-9b6f-4120-acf9-e865911c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69DE06-0BCC-4AEF-94FA-E58CA1DD99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70426-5183-4E5A-87AB-FFC8B2EB5A5A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6cfb9f73-1d24-4a25-8d27-69da8d3425c2"/>
    <ds:schemaRef ds:uri="http://purl.org/dc/dcmitype/"/>
    <ds:schemaRef ds:uri="fafa435a-9b6f-4120-acf9-e865911c4944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7785E9-EF44-4A0B-964E-D6465C0A38BC}">
  <ds:schemaRefs>
    <ds:schemaRef ds:uri="6cfb9f73-1d24-4a25-8d27-69da8d3425c2"/>
    <ds:schemaRef ds:uri="fafa435a-9b6f-4120-acf9-e865911c49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410</Words>
  <Application>Microsoft Macintosh PowerPoint</Application>
  <PresentationFormat>Widescreen</PresentationFormat>
  <Paragraphs>67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Smithsonian Transcription Center Transcribe-a-thon  </vt:lpstr>
      <vt:lpstr>Smithsonian Transcription Center </vt:lpstr>
      <vt:lpstr>Background</vt:lpstr>
      <vt:lpstr>Impact </vt:lpstr>
      <vt:lpstr>Introductory Video </vt:lpstr>
      <vt:lpstr>Getting Started</vt:lpstr>
      <vt:lpstr>Step 4: Transcribe or Review</vt:lpstr>
      <vt:lpstr>PowerPoint Presentation</vt:lpstr>
      <vt:lpstr>When in Doubt:</vt:lpstr>
      <vt:lpstr>  Transcribe@si.edu  Share your experience!  @TranscribeSI  @smithsoniantranscriptioncenter  #WhyITranscribe #MyTCDiscovery #Volunpeers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Women in Aviation through World War I Transcribe-a-thon  </dc:title>
  <dc:creator>Haynes, Caitlin E.</dc:creator>
  <cp:lastModifiedBy>Haynes, Caitlin E.</cp:lastModifiedBy>
  <cp:revision>6</cp:revision>
  <dcterms:created xsi:type="dcterms:W3CDTF">2020-12-03T16:02:45Z</dcterms:created>
  <dcterms:modified xsi:type="dcterms:W3CDTF">2021-11-01T20:59:08Z</dcterms:modified>
</cp:coreProperties>
</file>